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305" r:id="rId13"/>
    <p:sldId id="306" r:id="rId14"/>
    <p:sldId id="307" r:id="rId15"/>
    <p:sldId id="308" r:id="rId16"/>
    <p:sldId id="297" r:id="rId17"/>
    <p:sldId id="295" r:id="rId18"/>
    <p:sldId id="309" r:id="rId19"/>
    <p:sldId id="310" r:id="rId20"/>
    <p:sldId id="311" r:id="rId21"/>
    <p:sldId id="292" r:id="rId22"/>
    <p:sldId id="298" r:id="rId23"/>
    <p:sldId id="312" r:id="rId24"/>
    <p:sldId id="313" r:id="rId25"/>
    <p:sldId id="314" r:id="rId26"/>
    <p:sldId id="315" r:id="rId27"/>
    <p:sldId id="322" r:id="rId28"/>
    <p:sldId id="324" r:id="rId29"/>
    <p:sldId id="302" r:id="rId30"/>
    <p:sldId id="317" r:id="rId31"/>
    <p:sldId id="318" r:id="rId32"/>
    <p:sldId id="320" r:id="rId33"/>
    <p:sldId id="319" r:id="rId34"/>
    <p:sldId id="321" r:id="rId35"/>
    <p:sldId id="325" r:id="rId36"/>
    <p:sldId id="328" r:id="rId37"/>
    <p:sldId id="326" r:id="rId38"/>
    <p:sldId id="327" r:id="rId39"/>
    <p:sldId id="329" r:id="rId40"/>
    <p:sldId id="330" r:id="rId41"/>
    <p:sldId id="331" r:id="rId42"/>
    <p:sldId id="332" r:id="rId43"/>
    <p:sldId id="334" r:id="rId44"/>
    <p:sldId id="335" r:id="rId45"/>
    <p:sldId id="337" r:id="rId46"/>
    <p:sldId id="336" r:id="rId47"/>
    <p:sldId id="288" r:id="rId48"/>
    <p:sldId id="338" r:id="rId49"/>
    <p:sldId id="339" r:id="rId50"/>
    <p:sldId id="340" r:id="rId51"/>
    <p:sldId id="341" r:id="rId52"/>
    <p:sldId id="333" r:id="rId53"/>
    <p:sldId id="343" r:id="rId54"/>
    <p:sldId id="344" r:id="rId55"/>
    <p:sldId id="346" r:id="rId56"/>
    <p:sldId id="348" r:id="rId57"/>
    <p:sldId id="342" r:id="rId58"/>
    <p:sldId id="345" r:id="rId59"/>
    <p:sldId id="349" r:id="rId60"/>
    <p:sldId id="350" r:id="rId61"/>
    <p:sldId id="299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01" r:id="rId75"/>
    <p:sldId id="296" r:id="rId76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79249-FDC0-364D-A734-AE1DE1605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3537B6D-42A5-F449-2691-321A167F7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D52EA-B01E-8D38-D87A-BF7EB5B58A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FBCE6F-2AA9-31FE-8148-33B480735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4DB56B5-5DD7-95E3-52B2-EDC4B3F13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A0E8D4A-B13C-C7EE-5E27-278124A127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xmlns="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tinkercad.com/things/0kfxei69MFg-example-1-blinking-led?sharecode=QLpPuKw07aA8bYyH8YIt0PTp454q3wTLU52xfLcmmyI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www.tinkercad.com/things/iWQ8IssAeNP-example-2-blinking-led?sharecode=GKKO7b2FJKgQmeGjlZCXgHVx8WSIanJUOcGiN9iwQmw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3l5PbtfjH3R-example-3-toggle-led?sharecode=GxHxZK6QjDuDVi7yX04vPHE1Ws_Z8RqTCZrTceToz_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0Fmseg36x6E-example-4-toggle-led?sharecode=_Bfs5yEWXLF7qPgFaDg_AqpBAWunPOHEUf-G5CW5rp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hjEoMQYmdbP-example-5-toggle-led?sharecode=23jTaMkLNdOZrWRaynuL6andxjz5oLgPzIA9KWJgY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lbIM9UXw4Xi-example-10-distance-measurement?sharecode=N9Z2q3I_kVZkYnH8yomhP2LTJ7dPZSHwPy7GLQbNmC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lbIM9UXw4Xi-example-10-distance-measurement?sharecode=N9Z2q3I_kVZkYnH8yomhP2LTJ7dPZSHwPy7GLQbNmCg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I1Mr4Li8wj-example-11-motion-detection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I1Mr4Li8wj-example-11-motion-detectio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koEDk9axV3h-example-12-servo-motors?sharecode=E2dfMamjSzm41G-n2pPWOWSzGn4izjP8y-BsQfKXVBc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koEDk9axV3h-example-12-servo-motors?sharecode=E2dfMamjSzm41G-n2pPWOWSzGn4izjP8y-BsQfKXVBc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7Ceei8INDtr-example-13-dc-motors?sharecode=tmPVpnA-Qo4_kYG3YBfo5pP0UMcS7ySvrbS85LfClw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7Ceei8INDtr-example-13-dc-motors?sharecode=tmPVpnA-Qo4_kYG3YBfo5pP0UMcS7ySvrbS85LfClwE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aKWGRlj9D7a-example-14-h-bridge?sharecode=a438MKYCEp_D7UQvv58s7dbKifWXmW1gpyu_2eGnqw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aKWGRlj9D7a-example-14-h-bridge?sharecode=a438MKYCEp_D7UQvv58s7dbKifWXmW1gpyu_2eGnqw0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ossay.rida?mibextid=JRoKGi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qossayrida" TargetMode="External"/><Relationship Id="rId11" Type="http://schemas.openxmlformats.org/officeDocument/2006/relationships/image" Target="../media/image67.jpeg"/><Relationship Id="rId5" Type="http://schemas.openxmlformats.org/officeDocument/2006/relationships/image" Target="../media/image64.png"/><Relationship Id="rId10" Type="http://schemas.openxmlformats.org/officeDocument/2006/relationships/hyperlink" Target="https://www.linkedin.com/in/qossay-rida-3aa3b81a1" TargetMode="External"/><Relationship Id="rId4" Type="http://schemas.openxmlformats.org/officeDocument/2006/relationships/hyperlink" Target="https://github.com/qossayrida/kakush" TargetMode="External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1280009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6552" y="6746240"/>
            <a:ext cx="3089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893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en-US" dirty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component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are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Interrupts are signals that temporarily halt the main program execution to immediately run a special function called an Interrupt Service Routine (ISR).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To handle time-critical tasks, respond to external events, or process real-time signals without delay.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Benefits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Allows for efficient handling of tasks without continuously checking for events within the main loop.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1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training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buttons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An LED</a:t>
            </a: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1 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2 should reset the brightness of the LED to a default value.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Use 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51636"/>
            <a:ext cx="6217920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50" y="769627"/>
            <a:ext cx="5059070" cy="664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3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0" y="762000"/>
            <a:ext cx="5431790" cy="3799840"/>
          </a:xfrm>
        </p:spPr>
        <p:txBody>
          <a:bodyPr/>
          <a:lstStyle/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8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Introduction to 16x2 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16x2 LCD is a display module that can show 16 characters per line and there are 2 such lines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Uses: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Commonly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used in various electronic projects for displaying data, such as temperature, humidity, sensor readings, etc.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39" y="3896360"/>
            <a:ext cx="5635625" cy="296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7240" y="933778"/>
            <a:ext cx="59436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VSS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VDD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5V Power Supply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Contrast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Adjustment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Register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RW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(High)  / Write	(Low)	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Enable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D0 to D7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(LED+)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 (LED-)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6661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4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1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43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1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41814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37" y="54691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PIR (Passive Infrared)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PIR sensors detect motion by measuring infrared radiation from objects in their field of view.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Usage: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Security systems, automatic lighting.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Infrared Detection: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Detects changes in infrared radiation, indicating movement of people or animals.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80" t="-32295" r="-5275" b="-26041"/>
          <a:stretch/>
        </p:blipFill>
        <p:spPr>
          <a:xfrm>
            <a:off x="7047424" y="1291401"/>
            <a:ext cx="4108661" cy="4494944"/>
          </a:xfrm>
        </p:spPr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Signal</a:t>
            </a: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51000"/>
            <a:ext cx="56292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0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8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3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247395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Actuators are devices that convert electrical energy into physical motion. They are used to move or control mechanisms or systems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Common Types: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Servos, DC motors, stepper motors.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9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Servo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Servo motors are precise control motors that use a feedback loop to control position, speed, and acceleration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Robotics, RC cars, controlled positioning systems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5" t="-21242" r="-3586" b="-23338"/>
          <a:stretch/>
        </p:blipFill>
        <p:spPr/>
      </p:pic>
    </p:spTree>
    <p:extLst>
      <p:ext uri="{BB962C8B-B14F-4D97-AF65-F5344CB8AC3E}">
        <p14:creationId xmlns:p14="http://schemas.microsoft.com/office/powerpoint/2010/main" val="8509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5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0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DC motors convert direct current electrical energy into mechanical motion.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Fans, wheels in robots, small appliances.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3" t="-13373" r="-813" b="-9865"/>
          <a:stretch/>
        </p:blipFill>
        <p:spPr/>
      </p:pic>
    </p:spTree>
    <p:extLst>
      <p:ext uri="{BB962C8B-B14F-4D97-AF65-F5344CB8AC3E}">
        <p14:creationId xmlns:p14="http://schemas.microsoft.com/office/powerpoint/2010/main" val="1340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Stepper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3"/>
            <a:ext cx="5260084" cy="323595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Stepper motors move in discrete steps, offering precise control over movement.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3D printers, CNC machines, camera platforms.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6" t="-24750" r="-11723" b="-23217"/>
          <a:stretch/>
        </p:blipFill>
        <p:spPr/>
      </p:pic>
    </p:spTree>
    <p:extLst>
      <p:ext uri="{BB962C8B-B14F-4D97-AF65-F5344CB8AC3E}">
        <p14:creationId xmlns:p14="http://schemas.microsoft.com/office/powerpoint/2010/main" val="26465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H-Bridge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802640" y="2687322"/>
            <a:ext cx="5787421" cy="398779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 H-Bridge is an electronic circuit that enables a voltage to be applied across a load in either direction.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Motor control, allowing motors to run forward or backward.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Configuration: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Consists of four switches (transistors or MOSFETs) that control the direction of current flow.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Direction Control: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closing different pairs of switches, the direction of the current and thus the motor's direction can be controlled.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6133" r="-18644" b="-28019"/>
          <a:stretch/>
        </p:blipFill>
        <p:spPr/>
      </p:pic>
    </p:spTree>
    <p:extLst>
      <p:ext uri="{BB962C8B-B14F-4D97-AF65-F5344CB8AC3E}">
        <p14:creationId xmlns:p14="http://schemas.microsoft.com/office/powerpoint/2010/main" val="3701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2775" y="908919"/>
            <a:ext cx="85902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IN1, IN2, IN3, IN4: Input pins to control the switches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ENB: Enable pins to activate the H-Bridge channels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OUT1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OUT2, OUT3, OUT4: Output pins connected to the motor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Voltage supply for the H-Bridge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Ground.12V: Power supply for the motors.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2875280"/>
            <a:ext cx="2912129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5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H-Bridge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397317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H-Bridge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90" y="465138"/>
            <a:ext cx="7212330" cy="721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5169102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kakush\Kakush_Logo\png\logo-whit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8958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199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E52C7A-8834-4F18-859F-7167A187E138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2371</Words>
  <Application>Microsoft Office PowerPoint</Application>
  <PresentationFormat>Custom</PresentationFormat>
  <Paragraphs>393</Paragraphs>
  <Slides>72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ADC &amp; DAC</vt:lpstr>
      <vt:lpstr>PowerPoint Presentation</vt:lpstr>
      <vt:lpstr>PowerPoint Presentation</vt:lpstr>
      <vt:lpstr>PowerPoint Presentation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Example 1  =&gt; Blinking LED</vt:lpstr>
      <vt:lpstr>Example 2  =&gt; Blinking LED</vt:lpstr>
      <vt:lpstr>Basic Electronic Component </vt:lpstr>
      <vt:lpstr>LED (Light Emitting Diode)</vt:lpstr>
      <vt:lpstr>Button</vt:lpstr>
      <vt:lpstr>PowerPoint Presentation</vt:lpstr>
      <vt:lpstr>Potentiometer</vt:lpstr>
      <vt:lpstr>LED (Light Emitting Diode)</vt:lpstr>
      <vt:lpstr>Interrupts </vt:lpstr>
      <vt:lpstr>What are Interrupts?</vt:lpstr>
      <vt:lpstr>Using Interrupts in Arduino</vt:lpstr>
      <vt:lpstr>Example 3  =&gt; Toggle LED</vt:lpstr>
      <vt:lpstr>Example 4  =&gt; Toggle LED</vt:lpstr>
      <vt:lpstr>Example 5  =&gt; Toggle LED</vt:lpstr>
      <vt:lpstr>Examples for training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LCD liquid crystal display</vt:lpstr>
      <vt:lpstr>Introduction to 16x2 LCD</vt:lpstr>
      <vt:lpstr>PowerPoint Presentation</vt:lpstr>
      <vt:lpstr>Example 9  =&gt; Print Your Name</vt:lpstr>
      <vt:lpstr>Example 9  =&gt; Print Your Name</vt:lpstr>
      <vt:lpstr>Sensors </vt:lpstr>
      <vt:lpstr>Ultrasonic Sensor</vt:lpstr>
      <vt:lpstr>PowerPoint Presentation</vt:lpstr>
      <vt:lpstr>Example 10  =&gt; Distance Measurement</vt:lpstr>
      <vt:lpstr>Example 10  =&gt; Distance Measurement</vt:lpstr>
      <vt:lpstr>PIR (Passive Infrared) Sensor</vt:lpstr>
      <vt:lpstr>PowerPoint Presentation</vt:lpstr>
      <vt:lpstr>Example 11  =&gt; Motion detection</vt:lpstr>
      <vt:lpstr>Example 11  =&gt; Motion detection</vt:lpstr>
      <vt:lpstr>Actuators </vt:lpstr>
      <vt:lpstr>Actuators</vt:lpstr>
      <vt:lpstr>Servo Motors</vt:lpstr>
      <vt:lpstr>Example 12  =&gt; Servo Motors</vt:lpstr>
      <vt:lpstr>Example 12  =&gt; Servo Motors</vt:lpstr>
      <vt:lpstr>DC Motors</vt:lpstr>
      <vt:lpstr>Example 13  =&gt; DC Motors</vt:lpstr>
      <vt:lpstr>Example 13  =&gt; DC Motors</vt:lpstr>
      <vt:lpstr>Stepper Motors</vt:lpstr>
      <vt:lpstr>H-Bridge</vt:lpstr>
      <vt:lpstr>PowerPoint Presentation</vt:lpstr>
      <vt:lpstr>Example 14  =&gt; H-Bridge</vt:lpstr>
      <vt:lpstr>Example 14  =&gt; H-Bridge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2024-07-27T19:52:24Z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